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41" autoAdjust="0"/>
  </p:normalViewPr>
  <p:slideViewPr>
    <p:cSldViewPr>
      <p:cViewPr>
        <p:scale>
          <a:sx n="60" d="100"/>
          <a:sy n="60" d="100"/>
        </p:scale>
        <p:origin x="-144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34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0B0B-DEC5-40B3-982F-99164C58DB8C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B0C09-B63C-4CE6-B9DE-819E62FE7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sprojectny.basecamphq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Feedback: Community support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</a:t>
            </a:r>
          </a:p>
          <a:p>
            <a:r>
              <a:rPr lang="en-US" dirty="0" smtClean="0"/>
              <a:t>Group</a:t>
            </a:r>
            <a:r>
              <a:rPr lang="en-US" baseline="0" dirty="0" smtClean="0"/>
              <a:t> 1: Admin-Support (apparent to staff), Clone Ed (mentor replacement), future leaders of IDS.  </a:t>
            </a:r>
          </a:p>
          <a:p>
            <a:r>
              <a:rPr lang="en-US" baseline="0" dirty="0" smtClean="0"/>
              <a:t>Group 2: Small scale, caution with vendors (fees), common tools unify, transparency (end users, systems staff, conference, vendors), affordability, mentoring model, shared commitment to user satisfaction.</a:t>
            </a:r>
          </a:p>
          <a:p>
            <a:r>
              <a:rPr lang="en-US" baseline="0" dirty="0" smtClean="0"/>
              <a:t>Group 3: Communication between librarians, open channels, cost – future applications, training</a:t>
            </a:r>
          </a:p>
          <a:p>
            <a:r>
              <a:rPr lang="en-US" baseline="0" dirty="0" smtClean="0"/>
              <a:t>Group 4: Scalability with outside libraries, outreach, mentoring, startup / steeper learning curve as we enhance products and services, change of leadership.</a:t>
            </a:r>
          </a:p>
          <a:p>
            <a:r>
              <a:rPr lang="en-US" baseline="0" dirty="0" smtClean="0"/>
              <a:t>Group 5: Strategic growth controlled, centralize and distribute labor smartly, connect staff to IDS Project, support, Conferences – IDS and others</a:t>
            </a:r>
          </a:p>
          <a:p>
            <a:r>
              <a:rPr lang="en-US" baseline="0" dirty="0" smtClean="0"/>
              <a:t>Group 6: Strengths: Community buys into goals, fee structured environment – decline of uniqueness &amp; owe, nimbleness is key, grew out of libraries (practical strengths), need leadership is key to community, financial support, mentoring is modest, TPAM – Atlas, IDS Search – OCLC infrastructure</a:t>
            </a:r>
          </a:p>
          <a:p>
            <a:r>
              <a:rPr lang="en-US" baseline="0" dirty="0" smtClean="0"/>
              <a:t>Group 7: Few committees, project based, systemic scale focus, mentoring, tradition/change, commitment to collaboration, education essential to change, mentoring grow/change, more proactive.</a:t>
            </a:r>
          </a:p>
          <a:p>
            <a:r>
              <a:rPr lang="en-US" baseline="0" dirty="0" smtClean="0"/>
              <a:t>Group 8: 2 way communication, controlled growth (criteria for joining), transparency (enhance ideas…), Similar model: Habitat </a:t>
            </a:r>
            <a:r>
              <a:rPr lang="en-US" baseline="0" smtClean="0"/>
              <a:t>for Humanity.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of</a:t>
            </a:r>
            <a:r>
              <a:rPr lang="en-US" baseline="0" dirty="0" smtClean="0"/>
              <a:t> each; IF – OCLC is developing their network level service for all ILLiad, WRS, Navigator libraries at no additional charge.</a:t>
            </a:r>
            <a:endParaRPr lang="en-US" dirty="0" smtClean="0"/>
          </a:p>
          <a:p>
            <a:r>
              <a:rPr lang="en-US" dirty="0" smtClean="0"/>
              <a:t>http://www.oclc.org/news/releases/200929.htm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important are these strategies?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we?  Are we a</a:t>
            </a:r>
            <a:r>
              <a:rPr lang="en-US" baseline="0" dirty="0" smtClean="0"/>
              <a:t> project with never ending scope, where do we want to 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relationships, functions and workflow make sense in the near future?  How do we prepare our staff and users for those changes?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important is shaping the discovery resources around what is readily available?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LAND and</a:t>
            </a:r>
            <a:r>
              <a:rPr lang="en-US" baseline="0" dirty="0" smtClean="0"/>
              <a:t> Velocity to loan traffic…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https://idsprojectny.basecamphq.com/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Feedback: </a:t>
            </a:r>
          </a:p>
          <a:p>
            <a:r>
              <a:rPr lang="en-US" dirty="0" smtClean="0"/>
              <a:t>Nazareth uses </a:t>
            </a:r>
            <a:r>
              <a:rPr lang="en-US" dirty="0" err="1" smtClean="0"/>
              <a:t>Basecamp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SUNY</a:t>
            </a:r>
            <a:r>
              <a:rPr lang="en-US" baseline="0" dirty="0" smtClean="0"/>
              <a:t> CCD is interested in looking at IDS Data</a:t>
            </a:r>
          </a:p>
          <a:p>
            <a:r>
              <a:rPr lang="en-US" baseline="0" dirty="0" smtClean="0"/>
              <a:t>What do you want; user satisfaction, etc.  What kind of reports would help individual members? </a:t>
            </a:r>
            <a:endParaRPr lang="en-US" baseline="0" dirty="0" smtClean="0"/>
          </a:p>
          <a:p>
            <a:r>
              <a:rPr lang="en-US" baseline="0" dirty="0" smtClean="0"/>
              <a:t>You get what you measure – are we measuring something that we can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B0C09-B63C-4CE6-B9DE-819E62FE7A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F9C2-6E01-4A95-AEB4-A4BA7756CCA6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C834-A234-4FE3-9644-429EEBBD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ids.geneseo.edu/IDSSearch/ids4/templates/ids/start.php?oclc_symbol=YG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587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ALIAS – Future of ALIAS – OCLC Integrated Fulfillment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Best Practices &amp; Mentoring</a:t>
            </a:r>
          </a:p>
          <a:p>
            <a:pPr marL="457200" lvl="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Branding &amp; Marketing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GIST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IDS Search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LAND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Membership; medical, public, outside NY, article only, growth &amp; limits to scalability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Partners: vendors &amp; library groups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Project Management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Statistics and Metrics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Sustainability; grants, infrastructure, succession planning, etc.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What are we missing?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Project Management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2057400"/>
            <a:ext cx="870426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Statistics and Metrics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066800"/>
            <a:ext cx="5334000" cy="254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1" y="4135260"/>
            <a:ext cx="4572000" cy="272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5125" y="4495800"/>
            <a:ext cx="458647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860972"/>
            <a:ext cx="3048000" cy="210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05400" y="3657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TPAM 2 – Metrics &amp; Resource Profiles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Sustainability; grants, operational administration and planning, succession planning, infrastructure,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6213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essential to sustain this “community of trust and support”?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/>
          </a:p>
          <a:p>
            <a:r>
              <a:rPr lang="en-US" sz="2400" b="1" dirty="0" smtClean="0"/>
              <a:t>What similar models exist?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Any examples come to mind?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800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Group project time</a:t>
            </a:r>
            <a:r>
              <a:rPr lang="en-US" sz="2400" b="1" dirty="0" smtClean="0"/>
              <a:t>… at each table, please spend 10 minutes discussing these two questions and be prepared to give a 1 minute summary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8610600" cy="57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ALIAS – Future of ALIAS – OCLC Integrated Fulfillment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Best Practices &amp; Mentoring</a:t>
            </a:r>
          </a:p>
          <a:p>
            <a:pPr marL="457200" lvl="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Branding &amp; Marketing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GIST?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IDS Search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LAND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Membership; medical, museum, public, outside NY, article only, growth/limit to scalability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Partners: vendors &amp; library groups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Project Management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Statistics and Metrics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Sustainability; grants, infrastructure, succession planning, etc.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rgbClr val="FF0000"/>
                </a:solidFill>
              </a:rPr>
              <a:t>What are we missing?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1752600"/>
            <a:ext cx="44196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Vote with a sticker…</a:t>
            </a:r>
          </a:p>
          <a:p>
            <a:pPr algn="ctr"/>
            <a:r>
              <a:rPr lang="en-US" sz="2400" b="1" dirty="0" smtClean="0"/>
              <a:t>You get 4 stickers </a:t>
            </a:r>
          </a:p>
          <a:p>
            <a:pPr algn="ctr"/>
            <a:r>
              <a:rPr lang="en-US" sz="2400" b="1" dirty="0" smtClean="0"/>
              <a:t>&amp; 5 minutes </a:t>
            </a:r>
          </a:p>
          <a:p>
            <a:pPr algn="ctr"/>
            <a:r>
              <a:rPr lang="en-US" sz="2400" b="1" dirty="0" smtClean="0"/>
              <a:t>then break time…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ALIAS – Future of ALIAS – OCLC Integrated Fulfillment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81201"/>
            <a:ext cx="380922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971800"/>
            <a:ext cx="3994150" cy="371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352800" y="4495800"/>
            <a:ext cx="1828800" cy="1143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Beta Test &amp; </a:t>
            </a:r>
          </a:p>
          <a:p>
            <a:pPr algn="ctr"/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76800" y="2286000"/>
            <a:ext cx="3962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 Network Service</a:t>
            </a:r>
          </a:p>
          <a:p>
            <a:pPr algn="ctr"/>
            <a:r>
              <a:rPr lang="en-US" dirty="0" smtClean="0"/>
              <a:t>Beta testing January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Best Practices &amp; Mentoring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3886200" cy="284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142999"/>
            <a:ext cx="2895600" cy="341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724400"/>
            <a:ext cx="6124222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lvl="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Branding </a:t>
            </a:r>
            <a:r>
              <a:rPr lang="en-US" sz="2400" dirty="0"/>
              <a:t>&amp; </a:t>
            </a:r>
            <a:r>
              <a:rPr lang="en-US" sz="2400" dirty="0" smtClean="0"/>
              <a:t>Marketing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38" y="1981200"/>
            <a:ext cx="7358062" cy="473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Callout 6"/>
          <p:cNvSpPr/>
          <p:nvPr/>
        </p:nvSpPr>
        <p:spPr>
          <a:xfrm>
            <a:off x="4114800" y="1143000"/>
            <a:ext cx="2133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8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From </a:t>
            </a:r>
            <a:r>
              <a:rPr lang="en-US" b="1" i="1" dirty="0" smtClean="0"/>
              <a:t>Project</a:t>
            </a:r>
            <a:r>
              <a:rPr lang="en-US" i="1" dirty="0" smtClean="0"/>
              <a:t> to…</a:t>
            </a:r>
            <a:endParaRPr lang="en-US" i="1" dirty="0"/>
          </a:p>
        </p:txBody>
      </p:sp>
      <p:sp>
        <p:nvSpPr>
          <p:cNvPr id="8" name="Flowchart: Connector 7"/>
          <p:cNvSpPr/>
          <p:nvPr/>
        </p:nvSpPr>
        <p:spPr>
          <a:xfrm>
            <a:off x="6324600" y="1143000"/>
            <a:ext cx="838200" cy="6858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GIST?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8077200" cy="504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>
                <a:hlinkClick r:id="rId4"/>
              </a:rPr>
              <a:t>IDS Search</a:t>
            </a:r>
            <a:endParaRPr lang="en-US" sz="2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852" y="1981200"/>
            <a:ext cx="6065536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LAND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95387"/>
            <a:ext cx="9144000" cy="481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405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Membership; </a:t>
            </a:r>
          </a:p>
          <a:p>
            <a:pPr marL="914400" lvl="1" indent="-4572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800" dirty="0" smtClean="0"/>
              <a:t>Medical libraries, </a:t>
            </a:r>
          </a:p>
          <a:p>
            <a:pPr marL="914400" lvl="1" indent="-4572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800" dirty="0" smtClean="0"/>
              <a:t>Museums</a:t>
            </a:r>
          </a:p>
          <a:p>
            <a:pPr marL="914400" lvl="1" indent="-4572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800" dirty="0" smtClean="0"/>
              <a:t>Public libraries,</a:t>
            </a:r>
          </a:p>
          <a:p>
            <a:pPr marL="914400" lvl="1" indent="-4572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800" dirty="0" smtClean="0"/>
              <a:t>Libraries outside NY,</a:t>
            </a:r>
          </a:p>
          <a:p>
            <a:pPr marL="914400" lvl="1" indent="-4572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800" dirty="0" smtClean="0"/>
              <a:t>Article only members,</a:t>
            </a:r>
          </a:p>
          <a:p>
            <a:pPr marL="914400" lvl="1" indent="-4572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800" dirty="0" smtClean="0"/>
              <a:t>What growth limits and scalability issues</a:t>
            </a:r>
            <a:r>
              <a:rPr lang="en-US" sz="22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83855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"/>
            <a:ext cx="42672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Needs Assessment &amp; Strategies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IDS final logo for P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1415D"/>
              </a:clrFrom>
              <a:clrTo>
                <a:srgbClr val="414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228600"/>
            <a:ext cx="2819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066800"/>
            <a:ext cx="7924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What’s Important?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Partners: vendors &amp; library groups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2619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953000"/>
            <a:ext cx="1781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286000"/>
            <a:ext cx="1962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722" y="3733800"/>
            <a:ext cx="320619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981200"/>
            <a:ext cx="15525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793</Words>
  <Application>Microsoft Office PowerPoint</Application>
  <PresentationFormat>On-screen Show (4:3)</PresentationFormat>
  <Paragraphs>118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  <vt:lpstr>Needs Assessment &amp; Strategies</vt:lpstr>
    </vt:vector>
  </TitlesOfParts>
  <Company>SUNY Geneseo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Assessment &amp; Strategies</dc:title>
  <dc:creator>Cyril Oberlander</dc:creator>
  <cp:lastModifiedBy>Cyril Oberlander</cp:lastModifiedBy>
  <cp:revision>15</cp:revision>
  <dcterms:created xsi:type="dcterms:W3CDTF">2009-08-03T13:41:30Z</dcterms:created>
  <dcterms:modified xsi:type="dcterms:W3CDTF">2009-08-26T20:13:52Z</dcterms:modified>
</cp:coreProperties>
</file>